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0"/>
  </p:handoutMasterIdLst>
  <p:sldIdLst>
    <p:sldId id="256" r:id="rId2"/>
    <p:sldId id="271" r:id="rId3"/>
    <p:sldId id="266" r:id="rId4"/>
    <p:sldId id="267" r:id="rId5"/>
    <p:sldId id="268" r:id="rId6"/>
    <p:sldId id="257" r:id="rId7"/>
    <p:sldId id="258" r:id="rId8"/>
    <p:sldId id="261" r:id="rId9"/>
    <p:sldId id="259" r:id="rId10"/>
    <p:sldId id="260" r:id="rId11"/>
    <p:sldId id="262" r:id="rId12"/>
    <p:sldId id="263" r:id="rId13"/>
    <p:sldId id="264" r:id="rId14"/>
    <p:sldId id="265" r:id="rId15"/>
    <p:sldId id="269" r:id="rId16"/>
    <p:sldId id="274" r:id="rId17"/>
    <p:sldId id="270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83513-97B1-44DC-BF2A-0CDCDDADA72F}" type="datetimeFigureOut">
              <a:rPr lang="cs-CZ" smtClean="0"/>
              <a:t>11. 9. 2014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B1224-C2A7-4DD2-B2BF-8D9570E0C8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82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</inkml:channelProperties>
      </inkml:inkSource>
      <inkml:timestamp xml:id="ts0" timeString="2014-08-21T09:51:13.188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Group>
    <inkml:annotationXML>
      <emma:emma xmlns:emma="http://www.w3.org/2003/04/emma" version="1.0">
        <emma:interpretation id="{0D88E2FB-14E0-4577-BEF5-D35713CFADAA}" emma:medium="tactile" emma:mode="ink">
          <msink:context xmlns:msink="http://schemas.microsoft.com/ink/2010/main" type="inkDrawing" rotatedBoundingBox="13247,6842 19949,5379 20889,9686 14187,11149" hotPoints="20848,8110 17457,10674 13537,9031 16928,6467" semanticType="enclosure" shapeName="Ellipse"/>
        </emma:interpretation>
      </emma:emma>
    </inkml:annotationXML>
    <inkml:trace contextRef="#ctx0" brushRef="#br0">2106 26 122,'0'0'42,"0"0"1,0 0-2,0 0 3,0 0 2,0 0 9,0 0 10,0 0 10,-19-5 8,19 5 2,0 0-1,-17-2-6,17 2-11,-23 0-13,4 2-15,3 3-39,-6 0 0,3 4 0,-4-4 0,2 0 0,-1-1 0,2-1 0,1-3 0,0 2 0,2 0 0,-6-2 0,1 2 0,-3 1 0,-1 2 0,-2 2 0,0 4 0,-3-3 0,-2 4 0,0 1 0,-4 4 0,3-2 0,-5 5 0,-1-1 0,-1 1 0,-3 3 0,2 1 0,-5 2 0,2 0 0,-4 4 0,1 3 0,-1 0 0,0 5 0,-1 0 0,1 4 0,-2-1 0,1 6 0,3-2 0,2 1 0,1-1 0,1 2 0,3-4 0,1 4 0,5-2 0,-3 0 0,1 4 0,1-3 0,0 3 0,-2 1 0,6 2 0,0 0 0,1 1 0,6-3 0,1 2 0,4 2 0,2-1 0,1 5 0,2-1 0,0 0 0,0 1 0,2 1 0,2-2 0,-3 2 0,3 2 0,0-2 0,3 0 0,-2-2 0,4 4 0,-1-1 0,3 4 0,1-3 0,2 2 0,-1 1 0,-3 0 0,2 0 0,-3 0 0,2-1 0,-3 1 0,3 0 0,-2 1 0,5-5 0,0-1 0,0 0 0,3-1 0,1-3 0,3-1 0,3-9 0,2 2 0,0 0 0,1 0 0,0-2 0,3 0 0,0-2 0,-1-1 0,-2 1 0,2-3 0,1-3 0,3-4 0,0 0 0,4-1 0,0-2 0,1 1 0,4 0 0,0 2 0,-1-1 0,1 1 0,2-4 0,-1 1 0,1-3 0,5-1 0,-4-1 0,2-4 0,4 3 0,1-3 0,-1 1 0,3-3 0,0-1 0,3-3 0,4-3 0,5-3 0,0-2 0,4-5 0,5-1 0,2 3 0,3-2 0,-2-1 0,4 3 0,-4 1 0,6-1 0,0 1 0,-2-3 0,-1-2 0,3 0 0,1-4 0,1-1 0,3-4 0,-1-1 0,3-1 0,1-1 0,1 2 0,-1-2 0,4 3 0,-1-3 0,1 1 0,0-1 0,2 0 0,1-2 0,2-1 0,3-3 0,-1 1 0,3 0 0,-1-4 0,4 3 0,-1 1 0,0-2 0,0 2 0,-1-1 0,-3-1 0,2 4 0,1-5 0,-5 1 0,-1-1 0,0-1 0,-1-2 0,-5 1 0,1-1 0,-2-3 0,0 0 0,-1 0 0,1-2 0,0-1 0,0-1 0,1-3 0,-1-1 0,-1-5 0,-1 1 0,0 0 0,-3 0 0,-3 0 0,-3-2 0,1 3 0,-2-3 0,0 2 0,-2-3 0,-4-1 0,1-5 0,-2-2 0,-4-1 0,-3 0 0,-5-1 0,-2-1 0,-7 0 0,2-1 0,-2-5 0,-2 1 0,-3 0 0,-4-4 0,0 4 0,-3 0 0,-2-1 0,-6 4 0,-5 4 0,-1 3 0,-2-1 0,-3-3 0,-2 1 0,-4-2 0,-1 0 0,0 0 0,-2 0 0,-4-2 0,1 0 0,-2 2 0,-2 0 0,-2 0 0,0-2 0,-1 0 0,-1 1 0,-1 1 0,-2 1 0,0 6 0,1 0 0,-3 2 0,-3 1 0,-4 0 0,-1 2 0,-4 1 0,0-1 0,-2 0 0,-4-2 0,-1 0 0,-2 6 0,1-4 0,-2 0 0,-4 0 0,0 0 0,0 0 0,-3 6 0,-2 1 0,-2 0 0,1 7 0,-3-2 0,1 2 0,-4 2 0,-4-1 0,3-2 0,-5-1 0,1 0 0,-2 2 0,0 0 0,1 3 0,-3 1 0,4-1 0,0 3 0,-1 0 0,-1 1 0,2 4 0,-2 1 0,1 2 0,-3 1 0,-2 4 0,1 0 0,-2 2 0,0-3 0,0-5 0,0 1 0,-2 0 0,5 0 0,-1 0 0,1 0 0,4 1 0,1 4 0,3 2 0,1 0 0,5 0 0,0 0 0,4-2 0,-2 1 0,2-1 0,1 0 0,3-1 0,-1 1 0,2 0 0,0 2 0,-2 0 0,6-1 0,-4 5 0,1-1 0,-1 2 0,2 0 0,0 0 0,-1 2 0,3-1 0,-2 1 0,-1 2 0,1-3 0,1 3 0,-3 1 0,2-3 0,0 3 0,0-2 0,3 1 0,-5 1 0,0 0 0,1 0 0,-1 2 0,2 0 0,2 0 0,-1-2 0,2 2 0,4-3 0,0-2 0,1-2 0,0-4 0,3 1 0,-3-1 0,0-1 0,1 3 0,1 7 0,-7-5-140,-3-3-22,-6-7-11,-6-11-2,-4-10-9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</inkml:channelProperties>
      </inkml:inkSource>
      <inkml:timestamp xml:id="ts0" timeString="2014-08-21T09:57:40.223"/>
    </inkml:context>
    <inkml:brush xml:id="br0">
      <inkml:brushProperty name="width" value="0.10583" units="cm"/>
      <inkml:brushProperty name="height" value="0.10583" units="cm"/>
      <inkml:brushProperty name="color" value="#FF0000"/>
      <inkml:brushProperty name="fitToCurve" value="1"/>
    </inkml:brush>
  </inkml:definitions>
  <inkml:trace contextRef="#ctx0" brushRef="#br0">2106 26 122,'0'0'42,"0"0"1,0 0-2,0 0 3,0 0 2,0 0 9,0 0 10,0 0 10,-19-5 8,19 5 2,0 0-1,-17-2-6,17 2-11,-23 0-13,4 2-15,3 3-39,-6 0 0,3 4 0,-4-4 0,2 0 0,-1-1 0,2-1 0,1-3 0,0 2 0,2 0 0,-6-2 0,1 2 0,-3 1 0,-1 2 0,-2 2 0,0 4 0,-3-3 0,-2 4 0,0 1 0,-4 4 0,3-2 0,-5 5 0,-1-1 0,-1 1 0,-3 3 0,2 1 0,-5 2 0,2 0 0,-4 4 0,1 3 0,-1 0 0,0 5 0,-1 0 0,1 4 0,-2-1 0,1 6 0,3-2 0,2 1 0,1-1 0,1 2 0,3-4 0,1 4 0,5-2 0,-3 0 0,1 4 0,1-3 0,0 3 0,-2 1 0,6 2 0,0 0 0,1 1 0,6-3 0,1 2 0,4 2 0,2-1 0,1 5 0,2-1 0,0 0 0,0 1 0,2 1 0,2-2 0,-3 2 0,3 2 0,0-2 0,3 0 0,-2-2 0,4 4 0,-1-1 0,3 4 0,1-3 0,2 2 0,-1 1 0,-3 0 0,2 0 0,-3 0 0,2-1 0,-3 1 0,3 0 0,-2 1 0,5-5 0,0-1 0,0 0 0,3-1 0,1-3 0,3-1 0,3-9 0,2 2 0,0 0 0,1 0 0,0-2 0,3 0 0,0-2 0,-1-1 0,-2 1 0,2-3 0,1-3 0,3-4 0,0 0 0,4-1 0,0-2 0,1 1 0,4 0 0,0 2 0,-1-1 0,1 1 0,2-4 0,-1 1 0,1-3 0,5-1 0,-4-1 0,2-4 0,4 3 0,1-3 0,-1 1 0,3-3 0,0-1 0,3-3 0,4-3 0,5-3 0,0-2 0,4-5 0,5-1 0,2 3 0,3-2 0,-2-1 0,4 3 0,-4 1 0,6-1 0,0 1 0,-2-3 0,-1-2 0,3 0 0,1-4 0,1-1 0,3-4 0,-1-1 0,3-1 0,1-1 0,1 2 0,-1-2 0,4 3 0,-1-3 0,1 1 0,0-1 0,2 0 0,1-2 0,2-1 0,3-3 0,-1 1 0,3 0 0,-1-4 0,4 3 0,-1 1 0,0-2 0,0 2 0,-1-1 0,-3-1 0,2 4 0,1-5 0,-5 1 0,-1-1 0,0-1 0,-1-2 0,-5 1 0,1-1 0,-2-3 0,0 0 0,-1 0 0,1-2 0,0-1 0,0-1 0,1-3 0,-1-1 0,-1-5 0,-1 1 0,0 0 0,-3 0 0,-3 0 0,-3-2 0,1 3 0,-2-3 0,0 2 0,-2-3 0,-4-1 0,1-5 0,-2-2 0,-4-1 0,-3 0 0,-5-1 0,-2-1 0,-7 0 0,2-1 0,-2-5 0,-2 1 0,-3 0 0,-4-4 0,0 4 0,-3 0 0,-2-1 0,-6 4 0,-5 4 0,-1 3 0,-2-1 0,-3-3 0,-2 1 0,-4-2 0,-1 0 0,0 0 0,-2 0 0,-4-2 0,1 0 0,-2 2 0,-2 0 0,-2 0 0,0-2 0,-1 0 0,-1 1 0,-1 1 0,-2 1 0,0 6 0,1 0 0,-3 2 0,-3 1 0,-4 0 0,-1 2 0,-4 1 0,0-1 0,-2 0 0,-4-2 0,-1 0 0,-2 6 0,1-4 0,-2 0 0,-4 0 0,0 0 0,0 0 0,-3 6 0,-2 1 0,-2 0 0,1 7 0,-3-2 0,1 2 0,-4 2 0,-4-1 0,3-2 0,-5-1 0,1 0 0,-2 2 0,0 0 0,1 3 0,-3 1 0,4-1 0,0 3 0,-1 0 0,-1 1 0,2 4 0,-2 1 0,1 2 0,-3 1 0,-2 4 0,1 0 0,-2 2 0,0-3 0,0-5 0,0 1 0,-2 0 0,5 0 0,-1 0 0,1 0 0,4 1 0,1 4 0,3 2 0,1 0 0,5 0 0,0 0 0,4-2 0,-2 1 0,2-1 0,1 0 0,3-1 0,-1 1 0,2 0 0,0 2 0,-2 0 0,6-1 0,-4 5 0,1-1 0,-1 2 0,2 0 0,0 0 0,-1 2 0,3-1 0,-2 1 0,-1 2 0,1-3 0,1 3 0,-3 1 0,2-3 0,0 3 0,0-2 0,3 1 0,-5 1 0,0 0 0,1 0 0,-1 2 0,2 0 0,2 0 0,-1-2 0,2 2 0,4-3 0,0-2 0,1-2 0,0-4 0,3 1 0,-3-1 0,0-1 0,1 3 0,1 7 0,-7-5-140,-3-3-22,-6-7-11,-6-11-2,-4-10-9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cover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NOE, </a:t>
            </a:r>
            <a:r>
              <a:rPr lang="cs-CZ" dirty="0"/>
              <a:t>V</a:t>
            </a:r>
            <a:r>
              <a:rPr lang="cs-CZ" dirty="0" smtClean="0"/>
              <a:t>yškov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746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315" y="198691"/>
            <a:ext cx="10018713" cy="1057541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890935"/>
              </p:ext>
            </p:extLst>
          </p:nvPr>
        </p:nvGraphicFramePr>
        <p:xfrm>
          <a:off x="2519111" y="1078590"/>
          <a:ext cx="870151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506"/>
                <a:gridCol w="2900506"/>
                <a:gridCol w="2900506"/>
              </a:tblGrid>
              <a:tr h="370840">
                <a:tc>
                  <a:txBody>
                    <a:bodyPr/>
                    <a:lstStyle/>
                    <a:p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Nenaléhavé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Naléhavé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Nedůležité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Triviální běžné záležitosti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Některá pošta a telefony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Příjemné činnosti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Mrhání časem na zbytečné záležitosti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IV.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8990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315" y="198691"/>
            <a:ext cx="10018713" cy="1057541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45290"/>
              </p:ext>
            </p:extLst>
          </p:nvPr>
        </p:nvGraphicFramePr>
        <p:xfrm>
          <a:off x="2519111" y="1078590"/>
          <a:ext cx="870151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506"/>
                <a:gridCol w="2900506"/>
                <a:gridCol w="2900506"/>
              </a:tblGrid>
              <a:tr h="370840">
                <a:tc>
                  <a:txBody>
                    <a:bodyPr/>
                    <a:lstStyle/>
                    <a:p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Nenaléhavé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Naléhavé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Prevence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Plánování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Vzdělávání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Rozvíjení vztahů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Odpočinek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Zájmy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Krize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Neodkladné problémy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Operativa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…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Nedůležité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Triviální běžné záležitosti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Některá pošta a telefony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Příjemné činnosti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Mrhání časem na zbytečné záležitosti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IV.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Přerušení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Některé návštěvy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Některá pošta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Některé porady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Oblíbené</a:t>
                      </a:r>
                      <a:r>
                        <a:rPr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činnosti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Rukopis 4"/>
              <p14:cNvContentPartPr/>
              <p14:nvPr/>
            </p14:nvContentPartPr>
            <p14:xfrm>
              <a:off x="4983145" y="2257489"/>
              <a:ext cx="2409840" cy="1597680"/>
            </p14:xfrm>
          </p:contentPart>
        </mc:Choice>
        <mc:Fallback xmlns="">
          <p:pic>
            <p:nvPicPr>
              <p:cNvPr id="5" name="Rukopis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49665" y="2224009"/>
                <a:ext cx="2476800" cy="166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38007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315" y="198691"/>
            <a:ext cx="10018713" cy="1057541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51854"/>
              </p:ext>
            </p:extLst>
          </p:nvPr>
        </p:nvGraphicFramePr>
        <p:xfrm>
          <a:off x="2519111" y="974455"/>
          <a:ext cx="8701518" cy="541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506"/>
                <a:gridCol w="2900506"/>
                <a:gridCol w="2900506"/>
              </a:tblGrid>
              <a:tr h="370840">
                <a:tc>
                  <a:txBody>
                    <a:bodyPr/>
                    <a:lstStyle/>
                    <a:p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Nenaléhavé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Naléhavé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I.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3200" dirty="0" smtClean="0"/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1" dirty="0" smtClean="0">
                          <a:solidFill>
                            <a:srgbClr val="00B050"/>
                          </a:solidFill>
                        </a:rPr>
                        <a:t>luxusní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stresový</a:t>
                      </a:r>
                    </a:p>
                    <a:p>
                      <a:pPr marL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</a:txBody>
                  <a:tcPr/>
                </a:tc>
              </a:tr>
              <a:tr h="242570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Nedůležité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III.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3200" dirty="0" smtClean="0"/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1" dirty="0" smtClean="0">
                          <a:solidFill>
                            <a:srgbClr val="00B0F0"/>
                          </a:solidFill>
                        </a:rPr>
                        <a:t>zábavný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IV.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hektický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/>
              <p14:cNvContentPartPr/>
              <p14:nvPr/>
            </p14:nvContentPartPr>
            <p14:xfrm>
              <a:off x="5725529" y="2366130"/>
              <a:ext cx="2409840" cy="1597680"/>
            </p14:xfrm>
          </p:contentPart>
        </mc:Choice>
        <mc:Fallback xmlns="">
          <p:pic>
            <p:nvPicPr>
              <p:cNvPr id="6" name="Rukopis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92049" y="2332650"/>
                <a:ext cx="2476800" cy="166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52894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42788" y="2037030"/>
            <a:ext cx="78946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Cílem není stanovit priority toho, co máme v pracovním plánu, ale</a:t>
            </a:r>
          </a:p>
          <a:p>
            <a:pPr algn="ctr"/>
            <a:endParaRPr lang="cs-CZ" sz="4400" dirty="0" smtClean="0"/>
          </a:p>
          <a:p>
            <a:pPr algn="ctr"/>
            <a:r>
              <a:rPr lang="cs-CZ" sz="4400" b="1" dirty="0"/>
              <a:t>z</a:t>
            </a:r>
            <a:r>
              <a:rPr lang="cs-CZ" sz="4400" b="1" dirty="0" smtClean="0"/>
              <a:t>ařadit do pracovního plánu činnosti s vysokou prioritou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28579959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05752" y="2438399"/>
            <a:ext cx="793988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4000" dirty="0" smtClean="0"/>
              <a:t>V ČR začínáme z 80% řešit problémy v okamžiku, kdy nastanou, v 16% v okamžiku, kdy hrozí, a pouze ve 4% se jedná o promyšlenou prevenci.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314519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6454" y="142043"/>
            <a:ext cx="10018713" cy="1589104"/>
          </a:xfrm>
        </p:spPr>
        <p:txBody>
          <a:bodyPr/>
          <a:lstStyle/>
          <a:p>
            <a:r>
              <a:rPr lang="cs-CZ" dirty="0" smtClean="0"/>
              <a:t>Požírače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90" y="1553592"/>
            <a:ext cx="8875233" cy="494486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sz="3200" dirty="0" smtClean="0"/>
              <a:t>Reaktivní jednání místo proaktivního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Špatné plánování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Špatné stanovení priorit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Špatné stanovení cílů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Odsouvání úkolů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230650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6454" y="142043"/>
            <a:ext cx="10018713" cy="1589104"/>
          </a:xfrm>
        </p:spPr>
        <p:txBody>
          <a:bodyPr/>
          <a:lstStyle/>
          <a:p>
            <a:r>
              <a:rPr lang="cs-CZ" dirty="0" smtClean="0"/>
              <a:t>Požírače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90" y="1553592"/>
            <a:ext cx="8875233" cy="494486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sz="3200" dirty="0" smtClean="0"/>
              <a:t>Přerušování práce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Absence </a:t>
            </a:r>
            <a:r>
              <a:rPr lang="cs-CZ" sz="3200" dirty="0" err="1" smtClean="0"/>
              <a:t>sebedisciplíny</a:t>
            </a:r>
            <a:endParaRPr lang="cs-CZ" sz="3200" dirty="0" smtClean="0"/>
          </a:p>
          <a:p>
            <a:pPr>
              <a:lnSpc>
                <a:spcPct val="160000"/>
              </a:lnSpc>
            </a:pPr>
            <a:r>
              <a:rPr lang="cs-CZ" sz="3200" dirty="0" smtClean="0"/>
              <a:t>Špatná organizace práce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Neschopnost říkat NE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Neúčelně vedené porady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793180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6454" y="142043"/>
            <a:ext cx="10018713" cy="1589104"/>
          </a:xfrm>
        </p:spPr>
        <p:txBody>
          <a:bodyPr/>
          <a:lstStyle/>
          <a:p>
            <a:r>
              <a:rPr lang="cs-CZ" dirty="0" smtClean="0"/>
              <a:t>Faktory, které snižují osobní výkonnost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90" y="1553592"/>
            <a:ext cx="8875233" cy="494486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sz="3200" dirty="0" smtClean="0"/>
              <a:t>Sklony k perfekcionismu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Nevhodné rozdělení práce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Úkoly nedotažené do konce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Příliš mnoho osobních rolí</a:t>
            </a:r>
          </a:p>
          <a:p>
            <a:pPr>
              <a:lnSpc>
                <a:spcPct val="160000"/>
              </a:lnSpc>
            </a:pPr>
            <a:r>
              <a:rPr lang="cs-CZ" sz="3200" dirty="0" smtClean="0"/>
              <a:t>Stres, ztráta motivace, vyhoření</a:t>
            </a:r>
          </a:p>
        </p:txBody>
      </p:sp>
    </p:spTree>
    <p:extLst>
      <p:ext uri="{BB962C8B-B14F-4D97-AF65-F5344CB8AC3E}">
        <p14:creationId xmlns:p14="http://schemas.microsoft.com/office/powerpoint/2010/main" val="8653632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4827" y="1429305"/>
            <a:ext cx="8247356" cy="2719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6000" dirty="0" smtClean="0"/>
              <a:t>Dnes je první den zbytku </a:t>
            </a:r>
          </a:p>
          <a:p>
            <a:pPr algn="ctr">
              <a:lnSpc>
                <a:spcPct val="150000"/>
              </a:lnSpc>
            </a:pPr>
            <a:r>
              <a:rPr lang="cs-CZ" sz="6000" dirty="0" smtClean="0"/>
              <a:t>tvého života.</a:t>
            </a:r>
            <a:endParaRPr lang="cs-CZ" sz="6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846555" y="4580878"/>
            <a:ext cx="947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Pozor! Tento zbytek je každý den menší a menší!</a:t>
            </a:r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463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28296" y="1145219"/>
            <a:ext cx="91262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Čas řídit nemohu, ale mohu řídit sebe. </a:t>
            </a:r>
            <a:endParaRPr lang="cs-CZ" sz="4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73187" y="2560324"/>
            <a:ext cx="60545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Bible: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Nauč nás počítat dny!   Ž 90,12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Všechno má svůj čas.   Kaz3,1-8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Znalci časů.    1Par12,33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090" y="2482831"/>
            <a:ext cx="3600450" cy="3600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74248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generace TM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986" y="2438399"/>
            <a:ext cx="9470037" cy="3775970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3497263" algn="l"/>
              </a:tabLst>
            </a:pPr>
            <a:r>
              <a:rPr lang="cs-CZ" sz="3200" dirty="0" smtClean="0"/>
              <a:t>První generace: 	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CO</a:t>
            </a:r>
          </a:p>
          <a:p>
            <a:pPr>
              <a:lnSpc>
                <a:spcPct val="150000"/>
              </a:lnSpc>
              <a:tabLst>
                <a:tab pos="3497263" algn="l"/>
              </a:tabLst>
            </a:pPr>
            <a:r>
              <a:rPr lang="cs-CZ" sz="3200" dirty="0" smtClean="0"/>
              <a:t>Druhá generace: 	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CO + KDY</a:t>
            </a:r>
          </a:p>
          <a:p>
            <a:pPr>
              <a:lnSpc>
                <a:spcPct val="150000"/>
              </a:lnSpc>
              <a:tabLst>
                <a:tab pos="3497263" algn="l"/>
              </a:tabLst>
            </a:pPr>
            <a:r>
              <a:rPr lang="cs-CZ" sz="3200" dirty="0" smtClean="0"/>
              <a:t>Třetí generace: 	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CO + KDY + JAK</a:t>
            </a:r>
          </a:p>
          <a:p>
            <a:pPr>
              <a:lnSpc>
                <a:spcPct val="150000"/>
              </a:lnSpc>
              <a:tabLst>
                <a:tab pos="3497263" algn="l"/>
              </a:tabLst>
            </a:pPr>
            <a:r>
              <a:rPr lang="cs-CZ" sz="3200" dirty="0" smtClean="0"/>
              <a:t>Čtvrtá generace: 	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CO + KDY + JAK + PROČ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3559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3064"/>
            <a:ext cx="10018713" cy="1154097"/>
          </a:xfrm>
        </p:spPr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 4. generace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73287" y="2441360"/>
            <a:ext cx="10018713" cy="528221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TM4 klade důraz na EQ</a:t>
            </a:r>
          </a:p>
          <a:p>
            <a:r>
              <a:rPr lang="cs-CZ" sz="3200" dirty="0" smtClean="0"/>
              <a:t>TM4 je chápán jako životní styl</a:t>
            </a:r>
          </a:p>
          <a:p>
            <a:r>
              <a:rPr lang="cs-CZ" sz="3200" dirty="0" smtClean="0"/>
              <a:t>TM4 se na člověka dívá holisticky</a:t>
            </a:r>
          </a:p>
          <a:p>
            <a:r>
              <a:rPr lang="cs-CZ" sz="3200" dirty="0" smtClean="0"/>
              <a:t>TM4 </a:t>
            </a:r>
            <a:r>
              <a:rPr lang="cs-CZ" sz="3200" dirty="0"/>
              <a:t>vychází z hlubšího pochopení sama </a:t>
            </a:r>
            <a:r>
              <a:rPr lang="cs-CZ" sz="3200" dirty="0" smtClean="0"/>
              <a:t>sebe</a:t>
            </a:r>
          </a:p>
          <a:p>
            <a:r>
              <a:rPr lang="cs-CZ" sz="3200" dirty="0"/>
              <a:t>TM4 klade důraz na proaktivní </a:t>
            </a:r>
            <a:r>
              <a:rPr lang="cs-CZ" sz="3200" dirty="0" smtClean="0"/>
              <a:t>přístup</a:t>
            </a:r>
          </a:p>
          <a:p>
            <a:r>
              <a:rPr lang="cs-CZ" sz="3200" dirty="0"/>
              <a:t>TM4 klade důraz na definici životního poslání</a:t>
            </a:r>
          </a:p>
          <a:p>
            <a:r>
              <a:rPr lang="cs-CZ" sz="3200" dirty="0"/>
              <a:t>TM4 klade důraz na ustavičný osobnostní růst</a:t>
            </a:r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887629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TM4 a priority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6151" y="2024109"/>
            <a:ext cx="9336872" cy="433230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Oproti TM3 klade na priority větší důraz</a:t>
            </a:r>
          </a:p>
          <a:p>
            <a:r>
              <a:rPr lang="cs-CZ" sz="3200" dirty="0" smtClean="0"/>
              <a:t>Obraz: Láhev, kameny, písek a voda</a:t>
            </a:r>
          </a:p>
          <a:p>
            <a:r>
              <a:rPr lang="cs-CZ" sz="3200" dirty="0" err="1" smtClean="0"/>
              <a:t>Paretovo</a:t>
            </a:r>
            <a:r>
              <a:rPr lang="cs-CZ" sz="3200" dirty="0" smtClean="0"/>
              <a:t> pravidlo</a:t>
            </a:r>
          </a:p>
          <a:p>
            <a:r>
              <a:rPr lang="cs-CZ" sz="3200" dirty="0" smtClean="0"/>
              <a:t>Metoda A, B, C</a:t>
            </a:r>
          </a:p>
          <a:p>
            <a:r>
              <a:rPr lang="cs-CZ" sz="3200" dirty="0" err="1" smtClean="0"/>
              <a:t>Eisenhowerův</a:t>
            </a:r>
            <a:r>
              <a:rPr lang="cs-CZ" sz="3200" dirty="0" smtClean="0"/>
              <a:t> princip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120039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315" y="198691"/>
            <a:ext cx="10018713" cy="1057541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968037"/>
              </p:ext>
            </p:extLst>
          </p:nvPr>
        </p:nvGraphicFramePr>
        <p:xfrm>
          <a:off x="2519111" y="1078590"/>
          <a:ext cx="8701518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506"/>
                <a:gridCol w="2900506"/>
                <a:gridCol w="2900506"/>
              </a:tblGrid>
              <a:tr h="370840">
                <a:tc>
                  <a:txBody>
                    <a:bodyPr/>
                    <a:lstStyle/>
                    <a:p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Nenaléhavé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Naléhavé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I.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II.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cs-CZ" sz="3200" dirty="0" smtClean="0"/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Nedůležité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III.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IV.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cs-CZ" sz="3200" dirty="0" smtClean="0"/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endParaRPr lang="cs-CZ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893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315" y="198691"/>
            <a:ext cx="10018713" cy="1057541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543193"/>
              </p:ext>
            </p:extLst>
          </p:nvPr>
        </p:nvGraphicFramePr>
        <p:xfrm>
          <a:off x="2519111" y="1078590"/>
          <a:ext cx="870151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506"/>
                <a:gridCol w="2900506"/>
                <a:gridCol w="2900506"/>
              </a:tblGrid>
              <a:tr h="370840">
                <a:tc>
                  <a:txBody>
                    <a:bodyPr/>
                    <a:lstStyle/>
                    <a:p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Nenaléhavé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Naléhavé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Krize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Neodkladné problémy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Operativa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…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Nedůležité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III.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32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32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IV.</a:t>
                      </a: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0573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315" y="198691"/>
            <a:ext cx="10018713" cy="1057541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191860"/>
              </p:ext>
            </p:extLst>
          </p:nvPr>
        </p:nvGraphicFramePr>
        <p:xfrm>
          <a:off x="2519111" y="1078590"/>
          <a:ext cx="870151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506"/>
                <a:gridCol w="2900506"/>
                <a:gridCol w="2900506"/>
              </a:tblGrid>
              <a:tr h="370840">
                <a:tc>
                  <a:txBody>
                    <a:bodyPr/>
                    <a:lstStyle/>
                    <a:p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Nenaléhavé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Naléhavé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Prevence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Plánování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Vzdělávání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Rozvíjení vztahů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Odpočinek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Zájmy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Nedůležité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IV.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195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315" y="198691"/>
            <a:ext cx="10018713" cy="1057541"/>
          </a:xfrm>
        </p:spPr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68608"/>
              </p:ext>
            </p:extLst>
          </p:nvPr>
        </p:nvGraphicFramePr>
        <p:xfrm>
          <a:off x="2519111" y="1078590"/>
          <a:ext cx="870151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506"/>
                <a:gridCol w="2900506"/>
                <a:gridCol w="2900506"/>
              </a:tblGrid>
              <a:tr h="370840">
                <a:tc>
                  <a:txBody>
                    <a:bodyPr/>
                    <a:lstStyle/>
                    <a:p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Nenaléhavé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Naléhavé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 smtClean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3200" dirty="0" smtClean="0"/>
                        <a:t>Nedůležité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III.</a:t>
                      </a:r>
                    </a:p>
                    <a:p>
                      <a:pPr marL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 smtClean="0"/>
                        <a:t>IV.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Přerušení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Některé návštěvy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Některá pošta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Některé porady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Oblíbené</a:t>
                      </a:r>
                      <a:r>
                        <a:rPr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činnosti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2623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TC103457496[[fn=Paralaxa]]</Template>
  <TotalTime>215</TotalTime>
  <Words>404</Words>
  <Application>Microsoft Office PowerPoint</Application>
  <PresentationFormat>Širokoúhlá obrazovka</PresentationFormat>
  <Paragraphs>202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Corbel</vt:lpstr>
      <vt:lpstr>Paralaxa</vt:lpstr>
      <vt:lpstr>Time management</vt:lpstr>
      <vt:lpstr>Prezentace aplikace PowerPoint</vt:lpstr>
      <vt:lpstr>Čtyři generace TM</vt:lpstr>
      <vt:lpstr>Time management 4. generace</vt:lpstr>
      <vt:lpstr>TM4 a priority</vt:lpstr>
      <vt:lpstr>Eisenhowerův princip</vt:lpstr>
      <vt:lpstr>Eisenhowerův princip</vt:lpstr>
      <vt:lpstr>Eisenhowerův princip</vt:lpstr>
      <vt:lpstr>Eisenhowerův princip</vt:lpstr>
      <vt:lpstr>Eisenhowerův princip</vt:lpstr>
      <vt:lpstr>Eisenhowerův princip</vt:lpstr>
      <vt:lpstr>Eisenhowerův princip</vt:lpstr>
      <vt:lpstr>Prezentace aplikace PowerPoint</vt:lpstr>
      <vt:lpstr>Statistika</vt:lpstr>
      <vt:lpstr>Požírače času</vt:lpstr>
      <vt:lpstr>Požírače času</vt:lpstr>
      <vt:lpstr>Faktory, které snižují osobní výkonnost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Martin Moldan</dc:creator>
  <cp:lastModifiedBy>Martin Moldan</cp:lastModifiedBy>
  <cp:revision>20</cp:revision>
  <dcterms:created xsi:type="dcterms:W3CDTF">2014-08-21T09:13:43Z</dcterms:created>
  <dcterms:modified xsi:type="dcterms:W3CDTF">2014-09-11T10:14:45Z</dcterms:modified>
</cp:coreProperties>
</file>